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24"/>
  </p:notesMasterIdLst>
  <p:sldIdLst>
    <p:sldId id="256" r:id="rId2"/>
    <p:sldId id="273" r:id="rId3"/>
    <p:sldId id="259" r:id="rId4"/>
    <p:sldId id="285" r:id="rId5"/>
    <p:sldId id="281" r:id="rId6"/>
    <p:sldId id="287" r:id="rId7"/>
    <p:sldId id="291" r:id="rId8"/>
    <p:sldId id="279" r:id="rId9"/>
    <p:sldId id="294" r:id="rId10"/>
    <p:sldId id="288" r:id="rId11"/>
    <p:sldId id="293" r:id="rId12"/>
    <p:sldId id="296" r:id="rId13"/>
    <p:sldId id="295" r:id="rId14"/>
    <p:sldId id="303" r:id="rId15"/>
    <p:sldId id="306" r:id="rId16"/>
    <p:sldId id="301" r:id="rId17"/>
    <p:sldId id="304" r:id="rId18"/>
    <p:sldId id="300" r:id="rId19"/>
    <p:sldId id="302" r:id="rId20"/>
    <p:sldId id="305" r:id="rId21"/>
    <p:sldId id="283" r:id="rId22"/>
    <p:sldId id="262" r:id="rId2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94671"/>
  </p:normalViewPr>
  <p:slideViewPr>
    <p:cSldViewPr>
      <p:cViewPr>
        <p:scale>
          <a:sx n="107" d="100"/>
          <a:sy n="107" d="100"/>
        </p:scale>
        <p:origin x="976" y="6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370947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651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89313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1291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69044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15678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69368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2760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8588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1765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94551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1497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3758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805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46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1592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8165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8992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24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7401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8517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222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55200" y="2856150"/>
            <a:ext cx="54300" cy="11919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48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2pPr>
            <a:lvl3pPr lvl="2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3pPr>
            <a:lvl4pPr lvl="3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4pPr>
            <a:lvl5pPr lvl="4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5pPr>
            <a:lvl6pPr lvl="5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6pPr>
            <a:lvl7pPr lvl="6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7pPr>
            <a:lvl8pPr lvl="7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8pPr>
            <a:lvl9pPr lvl="8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pic>
        <p:nvPicPr>
          <p:cNvPr id="12" name="Shape 12" descr="downloa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8100" y="357499"/>
            <a:ext cx="2858575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655200" y="1417200"/>
            <a:ext cx="54300" cy="13632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36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Font typeface="Helvetica Neue"/>
              <a:buNone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18" name="Shape 1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Font typeface="Helvetica Neue"/>
              <a:defRPr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" name="Shape 29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92025" y="1584700"/>
            <a:ext cx="3407100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244900" y="1584700"/>
            <a:ext cx="3407099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5" name="Shape 3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half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5" name="Shape 5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8" name="Shape 5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499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" name="Shape 6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SzPct val="100000"/>
              <a:buFont typeface="Helvetica Neue"/>
              <a:buNone/>
              <a:defRPr sz="2600" b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099" cy="31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▫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▸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 flipH="1">
            <a:off x="8575068" y="4574175"/>
            <a:ext cx="569400" cy="569400"/>
          </a:xfrm>
          <a:prstGeom prst="rtTriangle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  <p:sldLayoutId id="2147483657" r:id="rId6"/>
    <p:sldLayoutId id="2147483658" r:id="rId7"/>
    <p:sldLayoutId id="214748366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rladies-munich/" TargetMode="External"/><Relationship Id="rId4" Type="http://schemas.openxmlformats.org/officeDocument/2006/relationships/hyperlink" Target="https://www.instagram.com/rladiesmunich/" TargetMode="External"/><Relationship Id="rId5" Type="http://schemas.openxmlformats.org/officeDocument/2006/relationships/hyperlink" Target="https://twitter.com/RLadiesMunich" TargetMode="External"/><Relationship Id="rId6" Type="http://schemas.openxmlformats.org/officeDocument/2006/relationships/hyperlink" Target="https://www.facebook.com/RLadiesMunich/" TargetMode="External"/><Relationship Id="rId7" Type="http://schemas.openxmlformats.org/officeDocument/2006/relationships/hyperlink" Target="https://rladies-munich.slack.com/messages/C5GERAFAT/" TargetMode="External"/><Relationship Id="rId8" Type="http://schemas.openxmlformats.org/officeDocument/2006/relationships/image" Target="../media/image3.png"/><Relationship Id="rId9" Type="http://schemas.openxmlformats.org/officeDocument/2006/relationships/image" Target="../media/image14.png"/><Relationship Id="rId10" Type="http://schemas.openxmlformats.org/officeDocument/2006/relationships/image" Target="../media/image15.png"/><Relationship Id="rId11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pamelamatias/RLadies_MUC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tutorials.iq.harvard.edu/R/Rgraphics/Rgraphics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669032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 dirty="0" smtClean="0"/>
              <a:t>#3.1   </a:t>
            </a:r>
            <a:br>
              <a:rPr lang="es-ES" dirty="0" smtClean="0"/>
            </a:br>
            <a:r>
              <a:rPr lang="es-ES" dirty="0" smtClean="0"/>
              <a:t> </a:t>
            </a:r>
            <a:r>
              <a:rPr lang="es-ES" dirty="0" err="1" smtClean="0"/>
              <a:t>tableone</a:t>
            </a:r>
            <a:r>
              <a:rPr lang="es-ES" smtClean="0"/>
              <a:t/>
            </a:r>
            <a:br>
              <a:rPr lang="es-ES" smtClean="0"/>
            </a:br>
            <a:endParaRPr lang="en" dirty="0"/>
          </a:p>
        </p:txBody>
      </p:sp>
      <p:sp>
        <p:nvSpPr>
          <p:cNvPr id="74" name="Shape 74"/>
          <p:cNvSpPr txBox="1"/>
          <p:nvPr/>
        </p:nvSpPr>
        <p:spPr>
          <a:xfrm>
            <a:off x="579000" y="368875"/>
            <a:ext cx="4367700" cy="95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rPr>
              <a:t>library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rladies_global 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 filter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city </a:t>
            </a: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== 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’</a:t>
            </a:r>
            <a:r>
              <a:rPr lang="es-ES" dirty="0" err="1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Munich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'</a:t>
            </a:r>
            <a:r>
              <a:rPr lang="en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lang="es-ES" dirty="0" smtClean="0">
              <a:solidFill>
                <a:srgbClr val="687687"/>
              </a:solidFill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s-ES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	</a:t>
            </a:r>
            <a:r>
              <a:rPr lang="es-ES" dirty="0" err="1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session</a:t>
            </a:r>
            <a:r>
              <a:rPr lang="es-ES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 == </a:t>
            </a:r>
            <a:r>
              <a:rPr lang="es-ES" dirty="0" err="1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beginner</a:t>
            </a:r>
            <a:endParaRPr lang="en" dirty="0">
              <a:solidFill>
                <a:srgbClr val="687687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5812476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does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88398A"/>
                </a:solidFill>
              </a:rPr>
              <a:t>dataset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smtClean="0"/>
              <a:t>look </a:t>
            </a:r>
            <a:r>
              <a:rPr lang="es-ES" dirty="0" err="1" smtClean="0"/>
              <a:t>like</a:t>
            </a:r>
            <a:r>
              <a:rPr lang="es-ES" dirty="0" smtClean="0"/>
              <a:t>?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7544" y="657345"/>
            <a:ext cx="17443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Helvetica Neue" charset="0"/>
                <a:ea typeface="Helvetica Neue" charset="0"/>
                <a:cs typeface="Helvetica Neue" charset="0"/>
              </a:rPr>
              <a:t>&gt; head(berlin</a:t>
            </a:r>
            <a:r>
              <a:rPr lang="en-US" sz="2000" dirty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409" y="1079034"/>
            <a:ext cx="7362628" cy="395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2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Define your </a:t>
            </a:r>
            <a:r>
              <a:rPr lang="en-US" dirty="0">
                <a:solidFill>
                  <a:srgbClr val="88398A"/>
                </a:solidFill>
              </a:rPr>
              <a:t>variable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dirty="0">
                <a:solidFill>
                  <a:srgbClr val="88398A"/>
                </a:solidFill>
              </a:rPr>
              <a:t>types</a:t>
            </a:r>
            <a:r>
              <a:rPr lang="en-US" dirty="0" smtClean="0">
                <a:solidFill>
                  <a:srgbClr val="88398A"/>
                </a:solidFill>
              </a:rPr>
              <a:t>!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9552" y="987574"/>
            <a:ext cx="8459367" cy="353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smtClean="0">
                <a:latin typeface="Helvetica Neue" charset="0"/>
                <a:ea typeface="Helvetica Neue" charset="0"/>
                <a:cs typeface="Helvetica Neue" charset="0"/>
              </a:rPr>
              <a:t>&gt;</a:t>
            </a:r>
            <a:endParaRPr lang="en-US" sz="16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berlin$id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as.integer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berlin$id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berlin$host_id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as.integer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berlin$host_id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berlin$host_name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as.factor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berlin$host_name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berlin$neighbourhood_group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as.factor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berlin$neighbourhood_group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berlin$neighbourhood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as.factor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berlin$neighbourhood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berlin$room_type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as.factor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berlin$room_type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berlin$number_of_reviews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as.numeric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berlin$number_of_reviews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berlin$last_review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as.Date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berlin$last_review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berlin$calculated_host_listings_count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as.numeric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berlin$calculated_host_listings_count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berlin$availability_365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as.numeric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(berlin$availability_365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berlin$minimum_nights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as.numeric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berlin$minimum_nights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berlin$reviews_per_month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as.numeric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berlin$reviews_per_month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berlin$price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as.numeric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600" dirty="0" err="1">
                <a:latin typeface="Helvetica Neue" charset="0"/>
                <a:ea typeface="Helvetica Neue" charset="0"/>
                <a:cs typeface="Helvetica Neue" charset="0"/>
              </a:rPr>
              <a:t>berlin$price</a:t>
            </a: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05881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Check your </a:t>
            </a:r>
            <a:r>
              <a:rPr lang="en-US" dirty="0">
                <a:solidFill>
                  <a:srgbClr val="88398A"/>
                </a:solidFill>
              </a:rPr>
              <a:t>variable</a:t>
            </a:r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dirty="0" smtClean="0">
                <a:solidFill>
                  <a:srgbClr val="88398A"/>
                </a:solidFill>
              </a:rPr>
              <a:t>types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9552" y="987574"/>
            <a:ext cx="12121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&gt; </a:t>
            </a:r>
            <a:r>
              <a:rPr lang="en-US" sz="1600" dirty="0" err="1" smtClean="0">
                <a:latin typeface="Helvetica Neue" charset="0"/>
                <a:ea typeface="Helvetica Neue" charset="0"/>
                <a:cs typeface="Helvetica Neue" charset="0"/>
              </a:rPr>
              <a:t>str</a:t>
            </a:r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(berlin)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42" y="1563638"/>
            <a:ext cx="9144000" cy="261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2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6172516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Getting </a:t>
            </a:r>
            <a:r>
              <a:rPr lang="en-US" dirty="0">
                <a:solidFill>
                  <a:srgbClr val="88398A"/>
                </a:solidFill>
              </a:rPr>
              <a:t>something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out of your </a:t>
            </a:r>
            <a:r>
              <a:rPr lang="en-US" dirty="0" smtClean="0">
                <a:solidFill>
                  <a:srgbClr val="88398A"/>
                </a:solidFill>
              </a:rPr>
              <a:t>data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9552" y="987574"/>
            <a:ext cx="18245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Helvetica Neue" charset="0"/>
                <a:ea typeface="Helvetica Neue" charset="0"/>
                <a:cs typeface="Helvetica Neue" charset="0"/>
              </a:rPr>
              <a:t>&gt; summary(berlin)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1456302"/>
            <a:ext cx="7261517" cy="313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95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Table</a:t>
            </a:r>
            <a:r>
              <a:rPr lang="es-ES" dirty="0" smtClean="0"/>
              <a:t> 1. </a:t>
            </a:r>
            <a:r>
              <a:rPr lang="es-ES" dirty="0" smtClean="0">
                <a:solidFill>
                  <a:srgbClr val="88398A"/>
                </a:solidFill>
              </a:rPr>
              <a:t>General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7544" y="657344"/>
            <a:ext cx="849694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 smtClean="0">
                <a:latin typeface="Helvetica Neue" charset="0"/>
                <a:ea typeface="Helvetica Neue" charset="0"/>
                <a:cs typeface="Helvetica Neue" charset="0"/>
              </a:rPr>
              <a:t>listVar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 &lt;-c("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neighbourhood_group","room_type","price","minimum_nights","number_of_reviews","reviews_per_month","calculated_host_listings_count","availability_365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")</a:t>
            </a:r>
          </a:p>
          <a:p>
            <a:endParaRPr lang="en-US" sz="1800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table1 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r>
              <a:rPr lang="en-US" sz="1800" dirty="0" err="1" smtClean="0">
                <a:latin typeface="Helvetica Neue" charset="0"/>
                <a:ea typeface="Helvetica Neue" charset="0"/>
                <a:cs typeface="Helvetica Neue" charset="0"/>
              </a:rPr>
              <a:t>CreateTableOne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 (data 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= 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berlin,</a:t>
            </a:r>
          </a:p>
          <a:p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	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	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vars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 = </a:t>
            </a:r>
            <a:r>
              <a:rPr lang="en-US" sz="1800" dirty="0" err="1" smtClean="0">
                <a:latin typeface="Helvetica Neue" charset="0"/>
                <a:ea typeface="Helvetica Neue" charset="0"/>
                <a:cs typeface="Helvetica Neue" charset="0"/>
              </a:rPr>
              <a:t>listVar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  <a:endParaRPr lang="en-US" sz="18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653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Table</a:t>
            </a:r>
            <a:r>
              <a:rPr lang="es-ES" dirty="0" smtClean="0"/>
              <a:t> 1. </a:t>
            </a:r>
            <a:r>
              <a:rPr lang="es-ES" dirty="0" smtClean="0">
                <a:solidFill>
                  <a:srgbClr val="88398A"/>
                </a:solidFill>
              </a:rPr>
              <a:t>General</a:t>
            </a:r>
            <a:endParaRPr lang="en" dirty="0">
              <a:solidFill>
                <a:srgbClr val="88398A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699347"/>
              </p:ext>
            </p:extLst>
          </p:nvPr>
        </p:nvGraphicFramePr>
        <p:xfrm>
          <a:off x="1691680" y="543042"/>
          <a:ext cx="5328592" cy="4585968"/>
        </p:xfrm>
        <a:graphic>
          <a:graphicData uri="http://schemas.openxmlformats.org/drawingml/2006/table">
            <a:tbl>
              <a:tblPr/>
              <a:tblGrid>
                <a:gridCol w="3846202"/>
                <a:gridCol w="1482390"/>
              </a:tblGrid>
              <a:tr h="1312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20576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neighbourhood_group (%)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Charlottenburg-Wilm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.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1346 (6.5)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Friedrichshain-Kreuzberg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5082 (24.7)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Lichtenberg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568 (2.8)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Marzahn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-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Hellersdorf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82 (0.4)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Mitte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4106 (20.0)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Neukoelln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3461 (16.8)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Pankow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3363 (16.3)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Reinickendorf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223 (1.1)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Spandau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102 (0.5)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Steglitz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-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Zehlendorf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375 (1.8)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Tempelhof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-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Schoeneberg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1343 (6.5)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Treptow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-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Koepenick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525 (2.6)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room_type (%)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Entire home/apt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10285 (50.0)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Private room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10011 (48.7)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Shared room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280 (1.4)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price (mean (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sd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))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58.28 (88.30)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minimum_nights (mean (sd))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4.45 (10.83)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number_of_reviews (mean (sd))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12.91 (26.75)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reviews_per_month (mean (sd))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1.07 (1.30)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calculated_host_listings_count (mean (sd))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1.70 (2.84)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312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availability_365 (mean (sd))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104.71 (128.08)</a:t>
                      </a:r>
                    </a:p>
                  </a:txBody>
                  <a:tcPr marL="8202" marR="8202" marT="82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800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710862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Table</a:t>
            </a:r>
            <a:r>
              <a:rPr lang="es-ES" dirty="0" smtClean="0"/>
              <a:t> 1.2 </a:t>
            </a:r>
            <a:r>
              <a:rPr lang="es-ES" dirty="0" err="1" smtClean="0">
                <a:solidFill>
                  <a:srgbClr val="88398A"/>
                </a:solidFill>
              </a:rPr>
              <a:t>Comparing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 smtClean="0">
                <a:solidFill>
                  <a:srgbClr val="88398A"/>
                </a:solidFill>
              </a:rPr>
              <a:t>neighbourhoods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7544" y="657344"/>
            <a:ext cx="849694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listVar_hood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 &lt;- 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listVar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[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listVar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!="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neighbourhood_group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"]</a:t>
            </a:r>
          </a:p>
          <a:p>
            <a:endParaRPr lang="en-US" sz="1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tabletable1_hoods 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&lt;- </a:t>
            </a:r>
            <a:endParaRPr lang="en-US" sz="1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	</a:t>
            </a:r>
            <a:r>
              <a:rPr lang="en-US" sz="1800" dirty="0" err="1" smtClean="0">
                <a:latin typeface="Helvetica Neue" charset="0"/>
                <a:ea typeface="Helvetica Neue" charset="0"/>
                <a:cs typeface="Helvetica Neue" charset="0"/>
              </a:rPr>
              <a:t>CreateTableOne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data = 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berlin,</a:t>
            </a:r>
          </a:p>
          <a:p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	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	</a:t>
            </a:r>
            <a:r>
              <a:rPr lang="en-US" sz="1800" dirty="0" err="1" smtClean="0">
                <a:latin typeface="Helvetica Neue" charset="0"/>
                <a:ea typeface="Helvetica Neue" charset="0"/>
                <a:cs typeface="Helvetica Neue" charset="0"/>
              </a:rPr>
              <a:t>vars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= 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listVar_hood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, </a:t>
            </a:r>
            <a:endParaRPr lang="en-US" sz="1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	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	strata=c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("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neighbourhood_group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"))</a:t>
            </a:r>
          </a:p>
        </p:txBody>
      </p:sp>
    </p:spTree>
    <p:extLst>
      <p:ext uri="{BB962C8B-B14F-4D97-AF65-F5344CB8AC3E}">
        <p14:creationId xmlns:p14="http://schemas.microsoft.com/office/powerpoint/2010/main" val="1403915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710862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Table</a:t>
            </a:r>
            <a:r>
              <a:rPr lang="es-ES" dirty="0" smtClean="0"/>
              <a:t> 1.2 </a:t>
            </a:r>
            <a:r>
              <a:rPr lang="es-ES" dirty="0" err="1" smtClean="0">
                <a:solidFill>
                  <a:srgbClr val="88398A"/>
                </a:solidFill>
              </a:rPr>
              <a:t>Comparing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 smtClean="0">
                <a:solidFill>
                  <a:srgbClr val="88398A"/>
                </a:solidFill>
              </a:rPr>
              <a:t>neighbourhoods</a:t>
            </a:r>
            <a:endParaRPr lang="en" dirty="0">
              <a:solidFill>
                <a:srgbClr val="88398A"/>
              </a:solidFill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1467"/>
              </p:ext>
            </p:extLst>
          </p:nvPr>
        </p:nvGraphicFramePr>
        <p:xfrm>
          <a:off x="199684" y="824674"/>
          <a:ext cx="8944317" cy="3722916"/>
        </p:xfrm>
        <a:graphic>
          <a:graphicData uri="http://schemas.openxmlformats.org/drawingml/2006/table">
            <a:tbl>
              <a:tblPr/>
              <a:tblGrid>
                <a:gridCol w="2527931"/>
                <a:gridCol w="1325409"/>
                <a:gridCol w="912865"/>
                <a:gridCol w="974308"/>
                <a:gridCol w="1224091"/>
                <a:gridCol w="1075626"/>
                <a:gridCol w="904087"/>
              </a:tblGrid>
              <a:tr h="237902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Charlottenburg-Wilm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.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Friedrich.-</a:t>
                      </a:r>
                      <a:r>
                        <a:rPr lang="en-US" sz="1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Kreuzberg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Lichtenberg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Marzahn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- 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Hellersdorf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Mitte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Neukoelln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1346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5082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568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82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4106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3461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room_type (%)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Entire home/apt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772 (57.4)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2396 (47.1)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237 (41.7)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46 (56.1)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2114 (51.5)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1491 (43.1)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Private room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552 (41.0)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2633 (51.8)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317 (55.8)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31 (37.8)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1904 (46.4)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1951 (56.4)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Shared room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22 (1.6)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53 (1.0)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 (2.5)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 (6.1)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88 (2.1)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19 (0.5)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price (mean (</a:t>
                      </a:r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sd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))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72.47 (256.84)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56.70 (39.58)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56.17 (214.47)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51.85 (36.76)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65.29 (67.79)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45.80 (31.45)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minimum_nights (mean (sd))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7.02 (19.02)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4.32 (9.92)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3.40 (6.87)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3.24 (7.10)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4.42 (10.01)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3.82 (7.84)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number_of_reviews (mean (sd))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12.52 (23.16)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13.14 (26.05)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8.76 (17.25)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9.51 (13.66)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16.42 (32.18)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9.28 (20.49)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reviews_per_month (mean (sd))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1.19 (1.40)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1.04 (1.26)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1.19 (1.33)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1.15 (1.24)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1.34 (1.57)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0.81 (1.08)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calculated_host_listings_count (mean (sd))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1.93 (2.75)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1.61 (2.41)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1.48 (1.73)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1.43 (1.04)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2.25 (4.43)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1.33 (1.08)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2773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availability_365 (mean (sd))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140.80 (133.58)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91.64 (123.11)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110.89 (132.40)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221.37 (122.75)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108.46 (127.55)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79.78 (118.48)</a:t>
                      </a:r>
                    </a:p>
                  </a:txBody>
                  <a:tcPr marL="7983" marR="7983" marT="798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9603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8332756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Table</a:t>
            </a:r>
            <a:r>
              <a:rPr lang="es-ES" dirty="0" smtClean="0"/>
              <a:t> 1.3 </a:t>
            </a:r>
            <a:r>
              <a:rPr lang="es-ES" dirty="0" err="1" smtClean="0"/>
              <a:t>Comparing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88398A"/>
                </a:solidFill>
              </a:rPr>
              <a:t>room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 smtClean="0">
                <a:solidFill>
                  <a:srgbClr val="88398A"/>
                </a:solidFill>
              </a:rPr>
              <a:t>types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/>
              <a:t>and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/>
              <a:t>minding</a:t>
            </a:r>
            <a:r>
              <a:rPr lang="es-ES" dirty="0" smtClean="0">
                <a:solidFill>
                  <a:srgbClr val="88398A"/>
                </a:solidFill>
              </a:rPr>
              <a:t> variable </a:t>
            </a:r>
            <a:r>
              <a:rPr lang="es-ES" dirty="0" err="1" smtClean="0">
                <a:solidFill>
                  <a:srgbClr val="88398A"/>
                </a:solidFill>
              </a:rPr>
              <a:t>distributions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7544" y="939373"/>
            <a:ext cx="84969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berlin_price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 &lt;- subset(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berlin,price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&lt;100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)</a:t>
            </a:r>
          </a:p>
          <a:p>
            <a:endParaRPr lang="en-US" sz="18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20" y="1559782"/>
            <a:ext cx="4325133" cy="32198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4662" y="1572743"/>
            <a:ext cx="4289092" cy="3219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171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8332756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Table</a:t>
            </a:r>
            <a:r>
              <a:rPr lang="es-ES" dirty="0" smtClean="0"/>
              <a:t> 1.3 </a:t>
            </a:r>
            <a:r>
              <a:rPr lang="es-ES" dirty="0" err="1" smtClean="0"/>
              <a:t>Comparing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88398A"/>
                </a:solidFill>
              </a:rPr>
              <a:t>room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 smtClean="0">
                <a:solidFill>
                  <a:srgbClr val="88398A"/>
                </a:solidFill>
              </a:rPr>
              <a:t>types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/>
              <a:t>and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/>
              <a:t>minding</a:t>
            </a:r>
            <a:r>
              <a:rPr lang="es-ES" dirty="0" smtClean="0">
                <a:solidFill>
                  <a:srgbClr val="88398A"/>
                </a:solidFill>
              </a:rPr>
              <a:t> variable </a:t>
            </a:r>
            <a:r>
              <a:rPr lang="es-ES" dirty="0" err="1" smtClean="0">
                <a:solidFill>
                  <a:srgbClr val="88398A"/>
                </a:solidFill>
              </a:rPr>
              <a:t>distributions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7544" y="939373"/>
            <a:ext cx="849694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var_nonnormal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 &lt;- c("price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")</a:t>
            </a:r>
          </a:p>
          <a:p>
            <a:endParaRPr lang="en-US" sz="180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table1_price 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&lt;-</a:t>
            </a:r>
          </a:p>
          <a:p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	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800" dirty="0" err="1" smtClean="0">
                <a:latin typeface="Helvetica Neue" charset="0"/>
                <a:ea typeface="Helvetica Neue" charset="0"/>
                <a:cs typeface="Helvetica Neue" charset="0"/>
              </a:rPr>
              <a:t>CreateTableOne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( data 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= </a:t>
            </a:r>
            <a:r>
              <a:rPr lang="en-US" sz="1800" dirty="0" err="1" smtClean="0">
                <a:latin typeface="Helvetica Neue" charset="0"/>
                <a:ea typeface="Helvetica Neue" charset="0"/>
                <a:cs typeface="Helvetica Neue" charset="0"/>
              </a:rPr>
              <a:t>berlin_price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,</a:t>
            </a:r>
          </a:p>
          <a:p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		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vars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 = 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listVar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[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listVar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!="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room_type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"], </a:t>
            </a:r>
          </a:p>
          <a:p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		strata = c</a:t>
            </a:r>
            <a:r>
              <a:rPr lang="en-US" sz="1800" dirty="0">
                <a:latin typeface="Helvetica Neue" charset="0"/>
                <a:ea typeface="Helvetica Neue" charset="0"/>
                <a:cs typeface="Helvetica Neue" charset="0"/>
              </a:rPr>
              <a:t>("</a:t>
            </a:r>
            <a:r>
              <a:rPr lang="en-US" sz="1800" dirty="0" err="1">
                <a:latin typeface="Helvetica Neue" charset="0"/>
                <a:ea typeface="Helvetica Neue" charset="0"/>
                <a:cs typeface="Helvetica Neue" charset="0"/>
              </a:rPr>
              <a:t>room_type</a:t>
            </a:r>
            <a:r>
              <a:rPr lang="en-US" sz="1800" dirty="0" smtClean="0">
                <a:latin typeface="Helvetica Neue" charset="0"/>
                <a:ea typeface="Helvetica Neue" charset="0"/>
                <a:cs typeface="Helvetica Neue" charset="0"/>
              </a:rPr>
              <a:t>"))</a:t>
            </a:r>
            <a:endParaRPr lang="en-US" sz="18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8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 idx="4294967295"/>
          </p:nvPr>
        </p:nvSpPr>
        <p:spPr>
          <a:xfrm>
            <a:off x="2361750" y="1211750"/>
            <a:ext cx="3663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9600" dirty="0">
                <a:solidFill>
                  <a:srgbClr val="88398A"/>
                </a:solidFill>
              </a:rPr>
              <a:t>Hello!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ubTitle" idx="4294967295"/>
          </p:nvPr>
        </p:nvSpPr>
        <p:spPr>
          <a:xfrm>
            <a:off x="2361748" y="2517700"/>
            <a:ext cx="5738643" cy="22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3600" dirty="0" smtClean="0"/>
              <a:t>I am</a:t>
            </a:r>
            <a:r>
              <a:rPr lang="en" sz="3600" dirty="0" smtClean="0"/>
              <a:t> </a:t>
            </a:r>
            <a:r>
              <a:rPr lang="es-ES" sz="3600" dirty="0" err="1" smtClean="0"/>
              <a:t>Pam</a:t>
            </a:r>
            <a:r>
              <a:rPr lang="es-ES" sz="3600" dirty="0" smtClean="0"/>
              <a:t> </a:t>
            </a:r>
            <a:endParaRPr lang="en" sz="3600" dirty="0"/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s-ES" dirty="0" err="1" smtClean="0">
                <a:solidFill>
                  <a:srgbClr val="000000"/>
                </a:solidFill>
              </a:rPr>
              <a:t>Today</a:t>
            </a:r>
            <a:r>
              <a:rPr lang="es-ES" dirty="0" smtClean="0">
                <a:solidFill>
                  <a:srgbClr val="000000"/>
                </a:solidFill>
              </a:rPr>
              <a:t> I </a:t>
            </a:r>
            <a:r>
              <a:rPr lang="es-ES" dirty="0" err="1" smtClean="0">
                <a:solidFill>
                  <a:srgbClr val="000000"/>
                </a:solidFill>
              </a:rPr>
              <a:t>would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like</a:t>
            </a:r>
            <a:r>
              <a:rPr lang="es-ES" dirty="0" smtClean="0">
                <a:solidFill>
                  <a:srgbClr val="000000"/>
                </a:solidFill>
              </a:rPr>
              <a:t> to share </a:t>
            </a:r>
            <a:r>
              <a:rPr lang="es-ES" dirty="0" err="1" smtClean="0">
                <a:solidFill>
                  <a:srgbClr val="000000"/>
                </a:solidFill>
              </a:rPr>
              <a:t>some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tips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with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you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on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how</a:t>
            </a:r>
            <a:r>
              <a:rPr lang="es-ES" dirty="0" smtClean="0">
                <a:solidFill>
                  <a:srgbClr val="000000"/>
                </a:solidFill>
              </a:rPr>
              <a:t> to </a:t>
            </a:r>
            <a:r>
              <a:rPr lang="es-ES" dirty="0" err="1" smtClean="0">
                <a:solidFill>
                  <a:srgbClr val="000000"/>
                </a:solidFill>
              </a:rPr>
              <a:t>create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i="1" dirty="0" err="1" smtClean="0">
                <a:solidFill>
                  <a:srgbClr val="000000"/>
                </a:solidFill>
              </a:rPr>
              <a:t>easy</a:t>
            </a:r>
            <a:r>
              <a:rPr lang="es-ES" i="1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tables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using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sz="2000" b="1" dirty="0" err="1" smtClean="0">
                <a:solidFill>
                  <a:srgbClr val="88398A"/>
                </a:solidFill>
              </a:rPr>
              <a:t>tableone</a:t>
            </a:r>
            <a:endParaRPr lang="es-ES" sz="2000" b="1" dirty="0">
              <a:solidFill>
                <a:srgbClr val="88398A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s-ES" dirty="0" smtClean="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s-ES" dirty="0" smtClean="0">
                <a:solidFill>
                  <a:srgbClr val="000000"/>
                </a:solidFill>
              </a:rPr>
              <a:t>And introduce </a:t>
            </a:r>
            <a:r>
              <a:rPr lang="es-ES" dirty="0" err="1" smtClean="0">
                <a:solidFill>
                  <a:srgbClr val="000000"/>
                </a:solidFill>
              </a:rPr>
              <a:t>you</a:t>
            </a:r>
            <a:r>
              <a:rPr lang="es-ES" dirty="0" smtClean="0">
                <a:solidFill>
                  <a:srgbClr val="000000"/>
                </a:solidFill>
              </a:rPr>
              <a:t> to </a:t>
            </a:r>
            <a:r>
              <a:rPr lang="es-ES" b="1" dirty="0" err="1" smtClean="0">
                <a:solidFill>
                  <a:srgbClr val="88398A"/>
                </a:solidFill>
              </a:rPr>
              <a:t>Slack</a:t>
            </a:r>
            <a:r>
              <a:rPr lang="es-ES" b="1" dirty="0" smtClean="0">
                <a:solidFill>
                  <a:srgbClr val="88398A"/>
                </a:solidFill>
              </a:rPr>
              <a:t> </a:t>
            </a:r>
            <a:r>
              <a:rPr lang="es-ES" dirty="0" smtClean="0">
                <a:solidFill>
                  <a:srgbClr val="000000"/>
                </a:solidFill>
              </a:rPr>
              <a:t>– a </a:t>
            </a:r>
            <a:r>
              <a:rPr lang="es-ES" dirty="0" err="1" smtClean="0">
                <a:solidFill>
                  <a:srgbClr val="000000"/>
                </a:solidFill>
              </a:rPr>
              <a:t>platform</a:t>
            </a:r>
            <a:r>
              <a:rPr lang="es-ES" dirty="0" smtClean="0">
                <a:solidFill>
                  <a:srgbClr val="000000"/>
                </a:solidFill>
              </a:rPr>
              <a:t> to </a:t>
            </a:r>
            <a:r>
              <a:rPr lang="es-ES" dirty="0" err="1" smtClean="0">
                <a:solidFill>
                  <a:srgbClr val="000000"/>
                </a:solidFill>
              </a:rPr>
              <a:t>keep</a:t>
            </a:r>
            <a:r>
              <a:rPr lang="es-ES" dirty="0" smtClean="0">
                <a:solidFill>
                  <a:srgbClr val="000000"/>
                </a:solidFill>
              </a:rPr>
              <a:t> in </a:t>
            </a:r>
            <a:r>
              <a:rPr lang="es-ES" dirty="0" err="1" smtClean="0">
                <a:solidFill>
                  <a:srgbClr val="000000"/>
                </a:solidFill>
              </a:rPr>
              <a:t>touch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with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everyone</a:t>
            </a:r>
            <a:r>
              <a:rPr lang="es-ES" dirty="0" smtClean="0">
                <a:solidFill>
                  <a:srgbClr val="000000"/>
                </a:solidFill>
              </a:rPr>
              <a:t> in </a:t>
            </a:r>
            <a:r>
              <a:rPr lang="es-ES" dirty="0" err="1" smtClean="0">
                <a:solidFill>
                  <a:srgbClr val="000000"/>
                </a:solidFill>
              </a:rPr>
              <a:t>this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room</a:t>
            </a:r>
            <a:r>
              <a:rPr lang="es-ES" dirty="0" smtClean="0">
                <a:solidFill>
                  <a:srgbClr val="000000"/>
                </a:solidFill>
              </a:rPr>
              <a:t> (and more </a:t>
            </a:r>
            <a:r>
              <a:rPr lang="es-ES" dirty="0" err="1" smtClean="0">
                <a:solidFill>
                  <a:srgbClr val="000000"/>
                </a:solidFill>
              </a:rPr>
              <a:t>people</a:t>
            </a:r>
            <a:r>
              <a:rPr lang="es-ES" dirty="0" smtClean="0">
                <a:solidFill>
                  <a:srgbClr val="000000"/>
                </a:solidFill>
              </a:rPr>
              <a:t>)</a:t>
            </a:r>
            <a:endParaRPr lang="es-ES" dirty="0" smtClean="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701194"/>
            <a:ext cx="1375435" cy="1633012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861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8332756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Table</a:t>
            </a:r>
            <a:r>
              <a:rPr lang="es-ES" dirty="0" smtClean="0"/>
              <a:t> 1.3 </a:t>
            </a:r>
            <a:r>
              <a:rPr lang="es-ES" dirty="0" err="1" smtClean="0"/>
              <a:t>Comparing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88398A"/>
                </a:solidFill>
              </a:rPr>
              <a:t>room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 smtClean="0">
                <a:solidFill>
                  <a:srgbClr val="88398A"/>
                </a:solidFill>
              </a:rPr>
              <a:t>types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br>
              <a:rPr lang="es-ES" dirty="0" smtClean="0">
                <a:solidFill>
                  <a:srgbClr val="88398A"/>
                </a:solidFill>
              </a:rPr>
            </a:br>
            <a:r>
              <a:rPr lang="es-ES" sz="1400" dirty="0" smtClean="0"/>
              <a:t>and</a:t>
            </a:r>
            <a:r>
              <a:rPr lang="es-ES" sz="1400" dirty="0" smtClean="0">
                <a:solidFill>
                  <a:srgbClr val="88398A"/>
                </a:solidFill>
              </a:rPr>
              <a:t> </a:t>
            </a:r>
            <a:r>
              <a:rPr lang="es-ES" sz="1400" dirty="0" err="1"/>
              <a:t>minding</a:t>
            </a:r>
            <a:r>
              <a:rPr lang="es-ES" sz="1400" dirty="0" smtClean="0">
                <a:solidFill>
                  <a:srgbClr val="88398A"/>
                </a:solidFill>
              </a:rPr>
              <a:t> variable </a:t>
            </a:r>
            <a:r>
              <a:rPr lang="es-ES" sz="1400" dirty="0" err="1" smtClean="0">
                <a:solidFill>
                  <a:srgbClr val="88398A"/>
                </a:solidFill>
              </a:rPr>
              <a:t>distributions</a:t>
            </a:r>
            <a:endParaRPr lang="en" sz="1400" dirty="0">
              <a:solidFill>
                <a:srgbClr val="88398A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8781638"/>
              </p:ext>
            </p:extLst>
          </p:nvPr>
        </p:nvGraphicFramePr>
        <p:xfrm>
          <a:off x="1043608" y="771550"/>
          <a:ext cx="7344818" cy="4220214"/>
        </p:xfrm>
        <a:graphic>
          <a:graphicData uri="http://schemas.openxmlformats.org/drawingml/2006/table">
            <a:tbl>
              <a:tblPr/>
              <a:tblGrid>
                <a:gridCol w="2644133"/>
                <a:gridCol w="1064999"/>
                <a:gridCol w="1019093"/>
                <a:gridCol w="1019093"/>
                <a:gridCol w="798750"/>
                <a:gridCol w="798750"/>
              </a:tblGrid>
              <a:tr h="149981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Entire home/apt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Private room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Shared room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test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8432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9850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270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neighbourhood_group (%)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&lt;0.001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Charlottenburg-Wilm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.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621 (7.4)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535 (5.4)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22 (8.1)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Friedrichshain-Kreuzberg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1942 (23.0)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2599 (26.4)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50 (18.5)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Lichtenberg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218 (2.6)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311 (3.2)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 (4.8)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Marzahn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-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Hellersdorf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36 (0.4)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31 (0.3)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 (1.9)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Mitte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1578 (18.7)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1856 (18.8)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88 (32.6)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Neukoelln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1377 (16.3)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1940 (19.7)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17 (6.3)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Pankow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1605 (19.0)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1342 (13.6)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32 (11.9)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Reinickendorf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75 (0.9)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129 (1.3)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8 (3.0)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Spandau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30 (0.4)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58 (0.6)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 (1.1)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Steglitz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-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Zehlendorf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151 (1.8)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184 (1.9)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 (1.1)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Tempelhof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-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Schoeneberg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570 (6.8)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627 (6.4)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23 (8.5)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 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Treptow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-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Koepenick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229 (2.7)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238 (2.4)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 (2.2)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price (mean (sd))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59.47 (18.68)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35.65 (14.38)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27.89 (15.01)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&lt;0.001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minimum_nights (mean (sd))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6.30 (15.22)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2.95 (5.09)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3.19 (8.44)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&lt;0.001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number_of_reviews (mean (sd))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14.29 (28.55)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11.49 (25.54)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10.11 (17.08)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&lt;0.001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reviews_per_month (mean (sd))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1.02 (1.24)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1.09 (1.36)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1.10 (1.16)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0.002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calculated_host_listings_count (mean (sd))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1.69 (3.02)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1.48 (1.75)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6.45 (10.75)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&lt;0.001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49981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availability_365 (mean (sd))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96.06 (120.33)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101.99 (130.25)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160.13 (149.44)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&lt;0.001</a:t>
                      </a: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374" marR="9374" marT="937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042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 idx="4294967295"/>
          </p:nvPr>
        </p:nvSpPr>
        <p:spPr>
          <a:xfrm>
            <a:off x="179512" y="2555099"/>
            <a:ext cx="8604448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 sz="4000" dirty="0" err="1" smtClean="0">
                <a:solidFill>
                  <a:srgbClr val="88398A"/>
                </a:solidFill>
              </a:rPr>
              <a:t>We’re</a:t>
            </a:r>
            <a:r>
              <a:rPr lang="es-ES" sz="4000" dirty="0" smtClean="0">
                <a:solidFill>
                  <a:srgbClr val="88398A"/>
                </a:solidFill>
              </a:rPr>
              <a:t> </a:t>
            </a:r>
            <a:r>
              <a:rPr lang="es-ES" sz="4000" dirty="0" err="1" smtClean="0">
                <a:solidFill>
                  <a:srgbClr val="88398A"/>
                </a:solidFill>
              </a:rPr>
              <a:t>Daloha</a:t>
            </a:r>
            <a:r>
              <a:rPr lang="es-ES" sz="4000" dirty="0" smtClean="0">
                <a:solidFill>
                  <a:srgbClr val="88398A"/>
                </a:solidFill>
              </a:rPr>
              <a:t>, Dan, Maggie &amp; </a:t>
            </a:r>
            <a:r>
              <a:rPr lang="es-ES" sz="4000" dirty="0" err="1" smtClean="0">
                <a:solidFill>
                  <a:srgbClr val="88398A"/>
                </a:solidFill>
              </a:rPr>
              <a:t>Pam</a:t>
            </a:r>
            <a:endParaRPr lang="en" sz="4000" dirty="0">
              <a:solidFill>
                <a:srgbClr val="88398A"/>
              </a:solidFill>
            </a:endParaRPr>
          </a:p>
        </p:txBody>
      </p:sp>
      <p:sp>
        <p:nvSpPr>
          <p:cNvPr id="92" name="Shape 92"/>
          <p:cNvSpPr txBox="1">
            <a:spLocks noGrp="1"/>
          </p:cNvSpPr>
          <p:nvPr>
            <p:ph type="subTitle" idx="4294967295"/>
          </p:nvPr>
        </p:nvSpPr>
        <p:spPr>
          <a:xfrm>
            <a:off x="395537" y="3219822"/>
            <a:ext cx="7849316" cy="990154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s-ES" sz="2000" dirty="0" err="1" smtClean="0">
                <a:solidFill>
                  <a:srgbClr val="000000"/>
                </a:solidFill>
              </a:rPr>
              <a:t>We</a:t>
            </a:r>
            <a:r>
              <a:rPr lang="es-ES" sz="2000" dirty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</a:rPr>
              <a:t>recently</a:t>
            </a:r>
            <a:r>
              <a:rPr lang="es-ES" sz="2000" dirty="0" smtClean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</a:rPr>
              <a:t>joined</a:t>
            </a:r>
            <a:r>
              <a:rPr lang="es-ES" sz="2000" dirty="0" smtClean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</a:rPr>
              <a:t>forces</a:t>
            </a:r>
            <a:r>
              <a:rPr lang="es-ES" sz="2000" dirty="0" smtClean="0">
                <a:solidFill>
                  <a:srgbClr val="000000"/>
                </a:solidFill>
              </a:rPr>
              <a:t> to </a:t>
            </a:r>
            <a:r>
              <a:rPr lang="es-ES" sz="2000" dirty="0" err="1" smtClean="0">
                <a:solidFill>
                  <a:srgbClr val="000000"/>
                </a:solidFill>
              </a:rPr>
              <a:t>make</a:t>
            </a:r>
            <a:r>
              <a:rPr lang="es-ES" sz="2000" dirty="0" smtClean="0">
                <a:solidFill>
                  <a:srgbClr val="000000"/>
                </a:solidFill>
              </a:rPr>
              <a:t> </a:t>
            </a:r>
            <a:r>
              <a:rPr lang="es-ES" sz="2000" b="1" dirty="0" err="1" smtClean="0">
                <a:solidFill>
                  <a:srgbClr val="88398A"/>
                </a:solidFill>
              </a:rPr>
              <a:t>RLadies</a:t>
            </a:r>
            <a:r>
              <a:rPr lang="es-ES" sz="2000" b="1" dirty="0" smtClean="0">
                <a:solidFill>
                  <a:srgbClr val="88398A"/>
                </a:solidFill>
              </a:rPr>
              <a:t> </a:t>
            </a:r>
            <a:r>
              <a:rPr lang="es-ES" sz="2000" b="1" dirty="0" err="1" smtClean="0">
                <a:solidFill>
                  <a:srgbClr val="88398A"/>
                </a:solidFill>
              </a:rPr>
              <a:t>Munich</a:t>
            </a:r>
            <a:r>
              <a:rPr lang="es-ES" sz="2000" dirty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</a:rPr>
              <a:t>happen</a:t>
            </a:r>
            <a:r>
              <a:rPr lang="es-ES" sz="2000" dirty="0" smtClean="0">
                <a:solidFill>
                  <a:srgbClr val="000000"/>
                </a:solidFill>
              </a:rPr>
              <a:t>, </a:t>
            </a:r>
            <a:r>
              <a:rPr lang="es-ES" sz="2000" dirty="0" err="1" smtClean="0">
                <a:solidFill>
                  <a:srgbClr val="000000"/>
                </a:solidFill>
              </a:rPr>
              <a:t>but</a:t>
            </a:r>
            <a:r>
              <a:rPr lang="es-ES" sz="2000" dirty="0" smtClean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</a:rPr>
              <a:t>we’d</a:t>
            </a:r>
            <a:r>
              <a:rPr lang="es-ES" sz="2000" dirty="0" smtClean="0">
                <a:solidFill>
                  <a:srgbClr val="000000"/>
                </a:solidFill>
              </a:rPr>
              <a:t> be </a:t>
            </a:r>
            <a:r>
              <a:rPr lang="es-ES" sz="2000" dirty="0" err="1" smtClean="0">
                <a:solidFill>
                  <a:srgbClr val="000000"/>
                </a:solidFill>
              </a:rPr>
              <a:t>happy</a:t>
            </a:r>
            <a:r>
              <a:rPr lang="es-ES" sz="2000" dirty="0" smtClean="0">
                <a:solidFill>
                  <a:srgbClr val="000000"/>
                </a:solidFill>
              </a:rPr>
              <a:t> to </a:t>
            </a:r>
            <a:r>
              <a:rPr lang="es-ES" sz="2000" dirty="0" err="1" smtClean="0">
                <a:solidFill>
                  <a:srgbClr val="000000"/>
                </a:solidFill>
              </a:rPr>
              <a:t>have</a:t>
            </a:r>
            <a:r>
              <a:rPr lang="es-ES" sz="2000" dirty="0" smtClean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</a:rPr>
              <a:t>you</a:t>
            </a:r>
            <a:r>
              <a:rPr lang="es-ES" sz="2000" dirty="0" smtClean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</a:rPr>
              <a:t>join</a:t>
            </a:r>
            <a:r>
              <a:rPr lang="es-ES" sz="2000" dirty="0" smtClean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</a:rPr>
              <a:t>us</a:t>
            </a:r>
            <a:r>
              <a:rPr lang="es-ES" sz="2000" dirty="0" smtClean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</a:rPr>
              <a:t>on</a:t>
            </a:r>
            <a:r>
              <a:rPr lang="es-ES" sz="2000" dirty="0" smtClean="0">
                <a:solidFill>
                  <a:srgbClr val="000000"/>
                </a:solidFill>
              </a:rPr>
              <a:t> </a:t>
            </a:r>
            <a:r>
              <a:rPr lang="es-ES" sz="2000" dirty="0" err="1" smtClean="0">
                <a:solidFill>
                  <a:srgbClr val="000000"/>
                </a:solidFill>
                <a:hlinkClick r:id="rId3"/>
              </a:rPr>
              <a:t>Meetup</a:t>
            </a:r>
            <a:r>
              <a:rPr lang="es-ES" sz="2000" dirty="0" smtClean="0">
                <a:solidFill>
                  <a:srgbClr val="000000"/>
                </a:solidFill>
              </a:rPr>
              <a:t>, </a:t>
            </a:r>
            <a:r>
              <a:rPr lang="es-ES" sz="2000" dirty="0" smtClean="0">
                <a:solidFill>
                  <a:srgbClr val="000000"/>
                </a:solidFill>
                <a:hlinkClick r:id="rId4"/>
              </a:rPr>
              <a:t>Instagram</a:t>
            </a:r>
            <a:r>
              <a:rPr lang="es-ES" sz="2000" dirty="0" smtClean="0">
                <a:solidFill>
                  <a:srgbClr val="000000"/>
                </a:solidFill>
              </a:rPr>
              <a:t>, </a:t>
            </a:r>
            <a:r>
              <a:rPr lang="es-ES" sz="2000" dirty="0" smtClean="0">
                <a:solidFill>
                  <a:srgbClr val="000000"/>
                </a:solidFill>
                <a:hlinkClick r:id="rId5"/>
              </a:rPr>
              <a:t>Twitter</a:t>
            </a:r>
            <a:r>
              <a:rPr lang="es-ES" sz="2000" dirty="0" smtClean="0">
                <a:solidFill>
                  <a:srgbClr val="000000"/>
                </a:solidFill>
              </a:rPr>
              <a:t>, </a:t>
            </a:r>
            <a:r>
              <a:rPr lang="es-ES" sz="2000" dirty="0" smtClean="0">
                <a:solidFill>
                  <a:srgbClr val="000000"/>
                </a:solidFill>
                <a:hlinkClick r:id="rId6"/>
              </a:rPr>
              <a:t>Facebook</a:t>
            </a:r>
            <a:r>
              <a:rPr lang="es-ES" sz="2000" dirty="0" smtClean="0">
                <a:solidFill>
                  <a:srgbClr val="000000"/>
                </a:solidFill>
              </a:rPr>
              <a:t> and </a:t>
            </a:r>
            <a:r>
              <a:rPr lang="es-ES" sz="2000" dirty="0" smtClean="0">
                <a:solidFill>
                  <a:srgbClr val="000000"/>
                </a:solidFill>
                <a:hlinkClick r:id="rId7"/>
              </a:rPr>
              <a:t>Slack</a:t>
            </a:r>
            <a:endParaRPr lang="es-ES" sz="2000" dirty="0" smtClean="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s-ES" sz="2000" b="1" dirty="0">
              <a:solidFill>
                <a:srgbClr val="88398A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s-ES" dirty="0" smtClean="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922087"/>
            <a:ext cx="1375435" cy="16330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" name="Shape 93"/>
          <p:cNvPicPr preferRelativeResize="0"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376" y="919693"/>
            <a:ext cx="1455783" cy="1635405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" name="Shape 93"/>
          <p:cNvPicPr preferRelativeResize="0"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919693"/>
            <a:ext cx="1377826" cy="1635405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" name="Shape 93"/>
          <p:cNvPicPr preferRelativeResize="0"/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203" y="922086"/>
            <a:ext cx="1373404" cy="1633012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387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ctrTitle" idx="4294967295"/>
          </p:nvPr>
        </p:nvSpPr>
        <p:spPr>
          <a:xfrm>
            <a:off x="838206" y="914825"/>
            <a:ext cx="80694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9600" dirty="0" err="1" smtClean="0">
                <a:solidFill>
                  <a:srgbClr val="88398A"/>
                </a:solidFill>
              </a:rPr>
              <a:t>Thanks</a:t>
            </a:r>
            <a:r>
              <a:rPr lang="es-ES" sz="9600" dirty="0" smtClean="0">
                <a:solidFill>
                  <a:srgbClr val="88398A"/>
                </a:solidFill>
              </a:rPr>
              <a:t>!</a:t>
            </a:r>
            <a:endParaRPr lang="en" sz="9600" dirty="0">
              <a:solidFill>
                <a:srgbClr val="88398A"/>
              </a:solidFill>
            </a:endParaRPr>
          </a:p>
        </p:txBody>
      </p:sp>
      <p:grpSp>
        <p:nvGrpSpPr>
          <p:cNvPr id="117" name="Shape 117"/>
          <p:cNvGrpSpPr/>
          <p:nvPr/>
        </p:nvGrpSpPr>
        <p:grpSpPr>
          <a:xfrm rot="2700000">
            <a:off x="6485595" y="678125"/>
            <a:ext cx="711026" cy="710986"/>
            <a:chOff x="576250" y="4319400"/>
            <a:chExt cx="442075" cy="442050"/>
          </a:xfrm>
        </p:grpSpPr>
        <p:sp>
          <p:nvSpPr>
            <p:cNvPr id="118" name="Shape 1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Reminder</a:t>
            </a:r>
            <a:r>
              <a:rPr lang="es-ES" dirty="0" smtClean="0"/>
              <a:t>: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98993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err="1" smtClean="0"/>
              <a:t>You</a:t>
            </a:r>
            <a:r>
              <a:rPr lang="es-ES" dirty="0" smtClean="0"/>
              <a:t> can </a:t>
            </a:r>
            <a:r>
              <a:rPr lang="es-ES" dirty="0" err="1" smtClean="0"/>
              <a:t>find</a:t>
            </a:r>
            <a:r>
              <a:rPr lang="es-ES" dirty="0" smtClean="0"/>
              <a:t> </a:t>
            </a:r>
            <a:r>
              <a:rPr lang="es-ES" dirty="0" err="1" smtClean="0"/>
              <a:t>everything</a:t>
            </a:r>
            <a:r>
              <a:rPr lang="es-ES" dirty="0" smtClean="0"/>
              <a:t> </a:t>
            </a:r>
            <a:r>
              <a:rPr lang="es-ES" dirty="0" err="1" smtClean="0"/>
              <a:t>used</a:t>
            </a:r>
            <a:r>
              <a:rPr lang="es-ES" dirty="0" smtClean="0"/>
              <a:t> in </a:t>
            </a:r>
            <a:r>
              <a:rPr lang="es-ES" dirty="0" err="1" smtClean="0"/>
              <a:t>this</a:t>
            </a:r>
            <a:r>
              <a:rPr lang="es-ES" dirty="0" smtClean="0"/>
              <a:t> </a:t>
            </a:r>
            <a:r>
              <a:rPr lang="es-ES" dirty="0" err="1" smtClean="0"/>
              <a:t>session</a:t>
            </a:r>
            <a:r>
              <a:rPr lang="es-ES" dirty="0" smtClean="0"/>
              <a:t> </a:t>
            </a:r>
            <a:r>
              <a:rPr lang="es-ES" dirty="0" err="1" smtClean="0"/>
              <a:t>if</a:t>
            </a:r>
            <a:r>
              <a:rPr lang="es-ES" dirty="0" smtClean="0"/>
              <a:t> </a:t>
            </a:r>
            <a:r>
              <a:rPr lang="es-ES" dirty="0" err="1" smtClean="0"/>
              <a:t>you</a:t>
            </a:r>
            <a:r>
              <a:rPr lang="es-ES" dirty="0" smtClean="0"/>
              <a:t> </a:t>
            </a:r>
            <a:r>
              <a:rPr lang="es-ES" dirty="0" err="1" smtClean="0"/>
              <a:t>drop</a:t>
            </a:r>
            <a:r>
              <a:rPr lang="es-ES" dirty="0" smtClean="0"/>
              <a:t> </a:t>
            </a:r>
            <a:r>
              <a:rPr lang="es-ES" dirty="0" err="1" smtClean="0"/>
              <a:t>by</a:t>
            </a:r>
            <a:r>
              <a:rPr lang="es-ES" dirty="0"/>
              <a:t> </a:t>
            </a:r>
            <a:r>
              <a:rPr lang="es-ES" dirty="0" err="1" smtClean="0"/>
              <a:t>my</a:t>
            </a:r>
            <a:r>
              <a:rPr lang="es-ES" dirty="0" smtClean="0"/>
              <a:t> </a:t>
            </a:r>
            <a:r>
              <a:rPr lang="es-ES" dirty="0" smtClean="0"/>
              <a:t>repo </a:t>
            </a:r>
          </a:p>
          <a:p>
            <a:pPr lvl="0"/>
            <a:r>
              <a:rPr lang="es-ES" dirty="0" smtClean="0">
                <a:hlinkClick r:id="rId3"/>
              </a:rPr>
              <a:t>https</a:t>
            </a:r>
            <a:r>
              <a:rPr lang="es-ES" dirty="0">
                <a:hlinkClick r:id="rId3"/>
              </a:rPr>
              <a:t>://</a:t>
            </a:r>
            <a:r>
              <a:rPr lang="es-ES" dirty="0" smtClean="0">
                <a:hlinkClick r:id="rId3"/>
              </a:rPr>
              <a:t>github.com/pamelamatias/RLadies_MUC</a:t>
            </a:r>
            <a:endParaRPr lang="es-ES" dirty="0" smtClean="0"/>
          </a:p>
          <a:p>
            <a:pPr lvl="0"/>
            <a:r>
              <a:rPr lang="es-ES" dirty="0" smtClean="0"/>
              <a:t> and </a:t>
            </a:r>
            <a:r>
              <a:rPr lang="es-ES" dirty="0" err="1" smtClean="0"/>
              <a:t>either</a:t>
            </a:r>
            <a:r>
              <a:rPr lang="es-ES" dirty="0" smtClean="0"/>
              <a:t> clone </a:t>
            </a:r>
            <a:r>
              <a:rPr lang="es-ES" dirty="0" err="1" smtClean="0"/>
              <a:t>or</a:t>
            </a:r>
            <a:r>
              <a:rPr lang="es-ES" dirty="0" smtClean="0"/>
              <a:t> </a:t>
            </a:r>
            <a:r>
              <a:rPr lang="es-ES" dirty="0" err="1" smtClean="0"/>
              <a:t>download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smtClean="0"/>
              <a:t>files </a:t>
            </a:r>
            <a:r>
              <a:rPr lang="es-ES" dirty="0" smtClean="0">
                <a:sym typeface="Wingdings"/>
              </a:rPr>
              <a:t>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654977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>
                <a:solidFill>
                  <a:schemeClr val="tx1"/>
                </a:solidFill>
              </a:rPr>
              <a:t>What</a:t>
            </a:r>
            <a:r>
              <a:rPr lang="es-ES" dirty="0" smtClean="0">
                <a:solidFill>
                  <a:schemeClr val="tx1"/>
                </a:solidFill>
              </a:rPr>
              <a:t> </a:t>
            </a:r>
            <a:r>
              <a:rPr lang="es-ES" dirty="0" err="1" smtClean="0">
                <a:solidFill>
                  <a:schemeClr val="tx1"/>
                </a:solidFill>
              </a:rPr>
              <a:t>is</a:t>
            </a:r>
            <a:r>
              <a:rPr lang="es-ES" dirty="0" smtClean="0">
                <a:solidFill>
                  <a:schemeClr val="tx1"/>
                </a:solidFill>
              </a:rPr>
              <a:t> a</a:t>
            </a:r>
            <a:r>
              <a:rPr lang="es-ES" dirty="0" smtClean="0"/>
              <a:t/>
            </a:r>
            <a:br>
              <a:rPr lang="es-ES" dirty="0" smtClean="0"/>
            </a:br>
            <a:r>
              <a:rPr lang="es-ES" dirty="0" smtClean="0"/>
              <a:t>“</a:t>
            </a:r>
            <a:r>
              <a:rPr lang="es-ES" dirty="0" err="1" smtClean="0"/>
              <a:t>table</a:t>
            </a:r>
            <a:r>
              <a:rPr lang="es-ES" dirty="0" smtClean="0"/>
              <a:t> </a:t>
            </a:r>
            <a:r>
              <a:rPr lang="es-ES" dirty="0" err="1" smtClean="0"/>
              <a:t>one</a:t>
            </a:r>
            <a:r>
              <a:rPr lang="es-ES" dirty="0" smtClean="0"/>
              <a:t>” </a:t>
            </a:r>
            <a:r>
              <a:rPr lang="es-ES" dirty="0" err="1" smtClean="0">
                <a:solidFill>
                  <a:schemeClr val="tx1"/>
                </a:solidFill>
              </a:rPr>
              <a:t>anyway</a:t>
            </a:r>
            <a:r>
              <a:rPr lang="es-ES" dirty="0" smtClean="0">
                <a:solidFill>
                  <a:schemeClr val="tx1"/>
                </a:solidFill>
              </a:rPr>
              <a:t>?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12618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92025" y="411510"/>
            <a:ext cx="3407100" cy="439219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b="1" dirty="0" smtClean="0">
                <a:solidFill>
                  <a:srgbClr val="88398A"/>
                </a:solidFill>
              </a:rPr>
              <a:t>Base </a:t>
            </a:r>
            <a:r>
              <a:rPr lang="es-ES" b="1" dirty="0" err="1" smtClean="0">
                <a:solidFill>
                  <a:srgbClr val="88398A"/>
                </a:solidFill>
              </a:rPr>
              <a:t>graphics</a:t>
            </a:r>
            <a:endParaRPr lang="en" b="1" dirty="0">
              <a:solidFill>
                <a:srgbClr val="88398A"/>
              </a:solidFill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body" idx="2"/>
          </p:nvPr>
        </p:nvSpPr>
        <p:spPr>
          <a:xfrm>
            <a:off x="4572000" y="411510"/>
            <a:ext cx="3407099" cy="4392190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b="1" dirty="0" smtClean="0">
                <a:solidFill>
                  <a:srgbClr val="FFFFFF"/>
                </a:solidFill>
              </a:rPr>
              <a:t>ggplot2</a:t>
            </a:r>
            <a:endParaRPr lang="es-ES" dirty="0">
              <a:solidFill>
                <a:srgbClr val="D3D3D3"/>
              </a:solidFill>
            </a:endParaRPr>
          </a:p>
          <a:p>
            <a:pPr marL="285750" indent="-285750"/>
            <a:endParaRPr lang="es-ES" dirty="0" smtClean="0">
              <a:solidFill>
                <a:srgbClr val="D3D3D3"/>
              </a:solidFill>
            </a:endParaRPr>
          </a:p>
          <a:p>
            <a:pPr marL="285750" indent="-285750"/>
            <a:endParaRPr lang="es-ES" dirty="0">
              <a:solidFill>
                <a:srgbClr val="D3D3D3"/>
              </a:solidFill>
            </a:endParaRPr>
          </a:p>
          <a:p>
            <a:pPr marL="285750" indent="-285750"/>
            <a:endParaRPr lang="es-ES" dirty="0" smtClean="0">
              <a:solidFill>
                <a:srgbClr val="D3D3D3"/>
              </a:solidFill>
            </a:endParaRPr>
          </a:p>
          <a:p>
            <a:pPr marL="285750" indent="-285750"/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09983" y="4803573"/>
            <a:ext cx="35699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i="1" dirty="0" smtClean="0"/>
              <a:t>Images and code borrowed from a very nice </a:t>
            </a:r>
            <a:r>
              <a:rPr lang="en-US" sz="1000" i="1" dirty="0" smtClean="0">
                <a:hlinkClick r:id="rId3"/>
              </a:rPr>
              <a:t>Harvard tutorial</a:t>
            </a:r>
            <a:endParaRPr lang="en-US" sz="1000" i="1" dirty="0"/>
          </a:p>
        </p:txBody>
      </p:sp>
    </p:spTree>
    <p:extLst>
      <p:ext uri="{BB962C8B-B14F-4D97-AF65-F5344CB8AC3E}">
        <p14:creationId xmlns:p14="http://schemas.microsoft.com/office/powerpoint/2010/main" val="63603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50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813394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err="1" smtClean="0"/>
              <a:t>tableone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chemeClr val="tx1"/>
                </a:solidFill>
              </a:rPr>
              <a:t>examples</a:t>
            </a:r>
            <a:endParaRPr lang="en" dirty="0">
              <a:solidFill>
                <a:schemeClr val="tx1"/>
              </a:solidFill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607960"/>
            <a:ext cx="618973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endParaRPr lang="es-ES" dirty="0" smtClean="0"/>
          </a:p>
          <a:p>
            <a:pPr lvl="0"/>
            <a:r>
              <a:rPr lang="es-ES" dirty="0" err="1" smtClean="0"/>
              <a:t>Code</a:t>
            </a:r>
            <a:r>
              <a:rPr lang="es-ES" dirty="0" smtClean="0"/>
              <a:t> </a:t>
            </a:r>
            <a:r>
              <a:rPr lang="es-ES" dirty="0" err="1" smtClean="0"/>
              <a:t>used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all</a:t>
            </a:r>
            <a:r>
              <a:rPr lang="es-ES" dirty="0" smtClean="0"/>
              <a:t> of </a:t>
            </a:r>
            <a:r>
              <a:rPr lang="es-ES" dirty="0" err="1" smtClean="0"/>
              <a:t>them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in </a:t>
            </a:r>
            <a:r>
              <a:rPr lang="es-ES" dirty="0" err="1" smtClean="0"/>
              <a:t>our</a:t>
            </a:r>
            <a:r>
              <a:rPr lang="es-ES" dirty="0" smtClean="0"/>
              <a:t> repo. </a:t>
            </a:r>
          </a:p>
          <a:p>
            <a:pPr lvl="0"/>
            <a:endParaRPr lang="es-ES" dirty="0"/>
          </a:p>
          <a:p>
            <a:pPr lvl="0"/>
            <a:r>
              <a:rPr lang="es-ES" dirty="0" smtClean="0"/>
              <a:t>So </a:t>
            </a:r>
            <a:r>
              <a:rPr lang="es-ES" dirty="0" err="1" smtClean="0"/>
              <a:t>if</a:t>
            </a:r>
            <a:r>
              <a:rPr lang="es-ES" dirty="0" smtClean="0"/>
              <a:t> </a:t>
            </a:r>
            <a:r>
              <a:rPr lang="es-ES" dirty="0" err="1" smtClean="0"/>
              <a:t>it’s</a:t>
            </a:r>
            <a:r>
              <a:rPr lang="es-ES" dirty="0" smtClean="0"/>
              <a:t> </a:t>
            </a:r>
            <a:r>
              <a:rPr lang="es-ES" dirty="0" err="1" smtClean="0"/>
              <a:t>rainy</a:t>
            </a:r>
            <a:r>
              <a:rPr lang="es-ES" dirty="0" smtClean="0"/>
              <a:t>, </a:t>
            </a:r>
            <a:r>
              <a:rPr lang="es-ES" dirty="0" err="1" smtClean="0"/>
              <a:t>you</a:t>
            </a:r>
            <a:r>
              <a:rPr lang="es-ES" dirty="0" smtClean="0"/>
              <a:t> can run and </a:t>
            </a:r>
            <a:r>
              <a:rPr lang="es-ES" dirty="0" err="1" smtClean="0"/>
              <a:t>have</a:t>
            </a:r>
            <a:r>
              <a:rPr lang="es-ES" dirty="0" smtClean="0"/>
              <a:t> </a:t>
            </a:r>
            <a:r>
              <a:rPr lang="es-ES" dirty="0" err="1" smtClean="0"/>
              <a:t>fun</a:t>
            </a:r>
            <a:r>
              <a:rPr lang="es-ES" dirty="0" smtClean="0"/>
              <a:t> </a:t>
            </a:r>
            <a:r>
              <a:rPr lang="es-ES" dirty="0" err="1" smtClean="0"/>
              <a:t>playing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this</a:t>
            </a:r>
            <a:r>
              <a:rPr lang="es-ES" dirty="0" smtClean="0"/>
              <a:t> </a:t>
            </a:r>
            <a:r>
              <a:rPr lang="es-ES" dirty="0" err="1" smtClean="0"/>
              <a:t>weekend</a:t>
            </a:r>
            <a:r>
              <a:rPr lang="is-IS" dirty="0" smtClean="0"/>
              <a:t>… </a:t>
            </a:r>
            <a:endParaRPr lang="en" dirty="0"/>
          </a:p>
        </p:txBody>
      </p:sp>
      <p:sp>
        <p:nvSpPr>
          <p:cNvPr id="2" name="Rectangle 1"/>
          <p:cNvSpPr/>
          <p:nvPr/>
        </p:nvSpPr>
        <p:spPr>
          <a:xfrm>
            <a:off x="902550" y="1830809"/>
            <a:ext cx="1082348" cy="11695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7000" dirty="0">
                <a:latin typeface="Titillium Web"/>
                <a:ea typeface="Titillium Web"/>
                <a:cs typeface="Titillium Web"/>
                <a:sym typeface="Titillium Web"/>
              </a:rPr>
              <a:t>🎨</a:t>
            </a:r>
            <a:endParaRPr lang="en-US" sz="7000" dirty="0"/>
          </a:p>
        </p:txBody>
      </p:sp>
    </p:spTree>
    <p:extLst>
      <p:ext uri="{BB962C8B-B14F-4D97-AF65-F5344CB8AC3E}">
        <p14:creationId xmlns:p14="http://schemas.microsoft.com/office/powerpoint/2010/main" val="1370882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4" y="42250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Dataset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s-ES" dirty="0" err="1" smtClean="0">
                <a:solidFill>
                  <a:srgbClr val="88398A"/>
                </a:solidFill>
              </a:rPr>
              <a:t>Inside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 smtClean="0">
                <a:solidFill>
                  <a:srgbClr val="88398A"/>
                </a:solidFill>
              </a:rPr>
              <a:t>Airbnb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endParaRPr lang="en" dirty="0">
              <a:solidFill>
                <a:srgbClr val="88398A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1360431"/>
            <a:ext cx="5847092" cy="378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3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199684" y="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Some</a:t>
            </a:r>
            <a:r>
              <a:rPr lang="es-ES" dirty="0" smtClean="0"/>
              <a:t> </a:t>
            </a:r>
            <a:r>
              <a:rPr lang="es-ES" dirty="0" err="1" smtClean="0">
                <a:solidFill>
                  <a:srgbClr val="88398A"/>
                </a:solidFill>
              </a:rPr>
              <a:t>cool</a:t>
            </a:r>
            <a:r>
              <a:rPr lang="es-ES" dirty="0" smtClean="0">
                <a:solidFill>
                  <a:srgbClr val="88398A"/>
                </a:solidFill>
              </a:rPr>
              <a:t> ggplot2s</a:t>
            </a:r>
            <a:endParaRPr lang="en" dirty="0">
              <a:solidFill>
                <a:srgbClr val="88398A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38896">
            <a:off x="423505" y="818105"/>
            <a:ext cx="3863849" cy="28538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807812">
            <a:off x="5118167" y="357136"/>
            <a:ext cx="3616818" cy="26443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7944" y="2518916"/>
            <a:ext cx="3573555" cy="26245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631" y="4195267"/>
            <a:ext cx="589577" cy="58957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3174" y="4195267"/>
            <a:ext cx="589577" cy="58957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6322" y="4195267"/>
            <a:ext cx="589577" cy="58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10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-Ladi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6701</TotalTime>
  <Words>1109</Words>
  <Application>Microsoft Macintosh PowerPoint</Application>
  <PresentationFormat>On-screen Show (16:9)</PresentationFormat>
  <Paragraphs>299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Calibri</vt:lpstr>
      <vt:lpstr>Courier</vt:lpstr>
      <vt:lpstr>Helvetica Neue</vt:lpstr>
      <vt:lpstr>Titillium Web</vt:lpstr>
      <vt:lpstr>Wingdings</vt:lpstr>
      <vt:lpstr>Arial</vt:lpstr>
      <vt:lpstr>R-Ladies Template</vt:lpstr>
      <vt:lpstr>#3.1     tableone </vt:lpstr>
      <vt:lpstr>Hello!</vt:lpstr>
      <vt:lpstr>Reminder:</vt:lpstr>
      <vt:lpstr>What is a “table one” anyway?</vt:lpstr>
      <vt:lpstr>PowerPoint Presentation</vt:lpstr>
      <vt:lpstr>PowerPoint Presentation</vt:lpstr>
      <vt:lpstr>tableone examples</vt:lpstr>
      <vt:lpstr>Dataset Inside Airbnb </vt:lpstr>
      <vt:lpstr>Some cool ggplot2s</vt:lpstr>
      <vt:lpstr>How does the dataset look like?</vt:lpstr>
      <vt:lpstr>Define your variable types!</vt:lpstr>
      <vt:lpstr>Check your variable types</vt:lpstr>
      <vt:lpstr>Getting something out of your data</vt:lpstr>
      <vt:lpstr>Table 1. General</vt:lpstr>
      <vt:lpstr>Table 1. General</vt:lpstr>
      <vt:lpstr>Table 1.2 Comparing neighbourhoods</vt:lpstr>
      <vt:lpstr>Table 1.2 Comparing neighbourhoods</vt:lpstr>
      <vt:lpstr>Table 1.3 Comparing room types and minding variable distributions</vt:lpstr>
      <vt:lpstr>Table 1.3 Comparing room types and minding variable distributions</vt:lpstr>
      <vt:lpstr>Table 1.3 Comparing room types  and minding variable distributions</vt:lpstr>
      <vt:lpstr>We’re Daloha, Dan, Maggie &amp; Pam</vt:lpstr>
      <vt:lpstr>Thanks!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Alice Daish</dc:creator>
  <cp:lastModifiedBy>Pamela Matías</cp:lastModifiedBy>
  <cp:revision>48</cp:revision>
  <cp:lastPrinted>2017-06-21T18:04:04Z</cp:lastPrinted>
  <dcterms:modified xsi:type="dcterms:W3CDTF">2017-07-25T17:02:57Z</dcterms:modified>
</cp:coreProperties>
</file>